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4078" r:id="rId1"/>
  </p:sldMasterIdLst>
  <p:notesMasterIdLst>
    <p:notesMasterId r:id="rId14"/>
  </p:notesMasterIdLst>
  <p:sldIdLst>
    <p:sldId id="256" r:id="rId2"/>
    <p:sldId id="257" r:id="rId3"/>
    <p:sldId id="266" r:id="rId4"/>
    <p:sldId id="268" r:id="rId5"/>
    <p:sldId id="267" r:id="rId6"/>
    <p:sldId id="269" r:id="rId7"/>
    <p:sldId id="270" r:id="rId8"/>
    <p:sldId id="264" r:id="rId9"/>
    <p:sldId id="271" r:id="rId10"/>
    <p:sldId id="272" r:id="rId11"/>
    <p:sldId id="263" r:id="rId12"/>
    <p:sldId id="265" r:id="rId13"/>
  </p:sldIdLst>
  <p:sldSz cx="8128000" cy="4572000"/>
  <p:notesSz cx="8128000" cy="4572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4" d="100"/>
          <a:sy n="134" d="100"/>
        </p:scale>
        <p:origin x="413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gif>
</file>

<file path=ppt/media/image13.jpeg>
</file>

<file path=ppt/media/image14.jpeg>
</file>

<file path=ppt/media/image15.jpeg>
</file>

<file path=ppt/media/image16.jpg>
</file>

<file path=ppt/media/image17.jpeg>
</file>

<file path=ppt/media/image2.png>
</file>

<file path=ppt/media/image3.png>
</file>

<file path=ppt/media/image4.jpg>
</file>

<file path=ppt/media/image5.jp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0375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87D951-1002-4BA7-9603-1EC88E322F1E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92400" y="571500"/>
            <a:ext cx="2743200" cy="1543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12800" y="2200275"/>
            <a:ext cx="6502400" cy="1800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0375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F5DF1F-1E07-4076-ABA2-2CEA3A1202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638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F5DF1F-1E07-4076-ABA2-2CEA3A120242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40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F5DF1F-1E07-4076-ABA2-2CEA3A120242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1395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7342" y="867190"/>
            <a:ext cx="5793317" cy="1672809"/>
          </a:xfrm>
        </p:spPr>
        <p:txBody>
          <a:bodyPr anchor="b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7342" y="2590801"/>
            <a:ext cx="5793317" cy="914399"/>
          </a:xfrm>
        </p:spPr>
        <p:txBody>
          <a:bodyPr>
            <a:normAutofit/>
          </a:bodyPr>
          <a:lstStyle>
            <a:lvl1pPr marL="0" indent="0" algn="ctr">
              <a:buNone/>
              <a:defRPr sz="1467">
                <a:solidFill>
                  <a:schemeClr val="bg1">
                    <a:lumMod val="50000"/>
                  </a:schemeClr>
                </a:solidFill>
              </a:defRPr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829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196" y="2859583"/>
            <a:ext cx="6909621" cy="541073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9829" y="465508"/>
            <a:ext cx="6548355" cy="2142757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183" y="3405819"/>
            <a:ext cx="6909635" cy="454981"/>
          </a:xfrm>
        </p:spPr>
        <p:txBody>
          <a:bodyPr/>
          <a:lstStyle>
            <a:lvl1pPr marL="0" indent="0" algn="ctr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3691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183" y="406400"/>
            <a:ext cx="6909635" cy="2284830"/>
          </a:xfrm>
        </p:spPr>
        <p:txBody>
          <a:bodyPr anchor="ctr"/>
          <a:lstStyle>
            <a:lvl1pPr algn="ctr"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183" y="2803214"/>
            <a:ext cx="6909635" cy="1057587"/>
          </a:xfrm>
        </p:spPr>
        <p:txBody>
          <a:bodyPr anchor="ctr"/>
          <a:lstStyle>
            <a:lvl1pPr marL="0" indent="0" algn="ctr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0378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4141" y="406400"/>
            <a:ext cx="6201835" cy="1995269"/>
          </a:xfrm>
        </p:spPr>
        <p:txBody>
          <a:bodyPr anchor="ctr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47096" y="2406688"/>
            <a:ext cx="5834866" cy="396525"/>
          </a:xfrm>
        </p:spPr>
        <p:txBody>
          <a:bodyPr anchor="t">
            <a:normAutofit/>
          </a:bodyPr>
          <a:lstStyle>
            <a:lvl1pPr marL="0" indent="0">
              <a:buNone/>
              <a:defRPr sz="933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183" y="2915198"/>
            <a:ext cx="6909635" cy="9473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667659" y="502777"/>
            <a:ext cx="406400" cy="389851"/>
          </a:xfrm>
          <a:prstGeom prst="rect">
            <a:avLst/>
          </a:prstGeom>
        </p:spPr>
        <p:txBody>
          <a:bodyPr vert="horz" lIns="60960" tIns="30480" rIns="60960" bIns="304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5334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38372" y="1995719"/>
            <a:ext cx="406400" cy="389851"/>
          </a:xfrm>
          <a:prstGeom prst="rect">
            <a:avLst/>
          </a:prstGeom>
        </p:spPr>
        <p:txBody>
          <a:bodyPr vert="horz" lIns="60960" tIns="30480" rIns="60960" bIns="304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5334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5276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183" y="1425814"/>
            <a:ext cx="6909635" cy="1674557"/>
          </a:xfrm>
        </p:spPr>
        <p:txBody>
          <a:bodyPr anchor="b"/>
          <a:lstStyle>
            <a:lvl1pPr algn="ctr"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183" y="3108224"/>
            <a:ext cx="6909635" cy="760429"/>
          </a:xfrm>
        </p:spPr>
        <p:txBody>
          <a:bodyPr anchor="t"/>
          <a:lstStyle>
            <a:lvl1pPr marL="0" indent="0" algn="ctr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0401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09183" y="406400"/>
            <a:ext cx="6909635" cy="10700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09183" y="1578062"/>
            <a:ext cx="2199317" cy="384175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600" b="0">
                <a:solidFill>
                  <a:schemeClr val="tx1"/>
                </a:solidFill>
              </a:defRPr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09183" y="1962237"/>
            <a:ext cx="2199317" cy="1898563"/>
          </a:xfrm>
        </p:spPr>
        <p:txBody>
          <a:bodyPr anchor="t">
            <a:normAutofit/>
          </a:bodyPr>
          <a:lstStyle>
            <a:lvl1pPr marL="0" indent="0" algn="ctr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68260" y="1578062"/>
            <a:ext cx="2194347" cy="384175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600" b="0">
                <a:solidFill>
                  <a:schemeClr val="tx1"/>
                </a:solidFill>
              </a:defRPr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60899" y="1962237"/>
            <a:ext cx="2202234" cy="1898563"/>
          </a:xfrm>
        </p:spPr>
        <p:txBody>
          <a:bodyPr anchor="t">
            <a:normAutofit/>
          </a:bodyPr>
          <a:lstStyle>
            <a:lvl1pPr marL="0" indent="0" algn="ctr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15532" y="1578062"/>
            <a:ext cx="2203285" cy="384175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600" b="0">
                <a:solidFill>
                  <a:schemeClr val="tx1"/>
                </a:solidFill>
              </a:defRPr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15532" y="1962237"/>
            <a:ext cx="2203285" cy="1898563"/>
          </a:xfrm>
        </p:spPr>
        <p:txBody>
          <a:bodyPr anchor="t">
            <a:normAutofit/>
          </a:bodyPr>
          <a:lstStyle>
            <a:lvl1pPr marL="0" indent="0" algn="ctr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69328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09183" y="407182"/>
            <a:ext cx="6909635" cy="10692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09183" y="2803213"/>
            <a:ext cx="2197606" cy="384175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467" b="0">
                <a:solidFill>
                  <a:schemeClr val="tx1"/>
                </a:solidFill>
              </a:defRPr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09183" y="1578062"/>
            <a:ext cx="2197606" cy="1016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067"/>
            </a:lvl1pPr>
            <a:lvl2pPr marL="304815" indent="0">
              <a:buNone/>
              <a:defRPr sz="1067"/>
            </a:lvl2pPr>
            <a:lvl3pPr marL="609630" indent="0">
              <a:buNone/>
              <a:defRPr sz="1067"/>
            </a:lvl3pPr>
            <a:lvl4pPr marL="914446" indent="0">
              <a:buNone/>
              <a:defRPr sz="1067"/>
            </a:lvl4pPr>
            <a:lvl5pPr marL="1219261" indent="0">
              <a:buNone/>
              <a:defRPr sz="1067"/>
            </a:lvl5pPr>
            <a:lvl6pPr marL="1524076" indent="0">
              <a:buNone/>
              <a:defRPr sz="1067"/>
            </a:lvl6pPr>
            <a:lvl7pPr marL="1828891" indent="0">
              <a:buNone/>
              <a:defRPr sz="1067"/>
            </a:lvl7pPr>
            <a:lvl8pPr marL="2133707" indent="0">
              <a:buNone/>
              <a:defRPr sz="1067"/>
            </a:lvl8pPr>
            <a:lvl9pPr marL="2438522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09183" y="3187388"/>
            <a:ext cx="2197606" cy="673412"/>
          </a:xfrm>
        </p:spPr>
        <p:txBody>
          <a:bodyPr anchor="t">
            <a:normAutofit/>
          </a:bodyPr>
          <a:lstStyle>
            <a:lvl1pPr marL="0" indent="0" algn="ctr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61839" y="2803213"/>
            <a:ext cx="2201219" cy="384175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467" b="0">
                <a:solidFill>
                  <a:schemeClr val="tx1"/>
                </a:solidFill>
              </a:defRPr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60899" y="1578062"/>
            <a:ext cx="2202235" cy="1016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067"/>
            </a:lvl1pPr>
            <a:lvl2pPr marL="304815" indent="0">
              <a:buNone/>
              <a:defRPr sz="1067"/>
            </a:lvl2pPr>
            <a:lvl3pPr marL="609630" indent="0">
              <a:buNone/>
              <a:defRPr sz="1067"/>
            </a:lvl3pPr>
            <a:lvl4pPr marL="914446" indent="0">
              <a:buNone/>
              <a:defRPr sz="1067"/>
            </a:lvl4pPr>
            <a:lvl5pPr marL="1219261" indent="0">
              <a:buNone/>
              <a:defRPr sz="1067"/>
            </a:lvl5pPr>
            <a:lvl6pPr marL="1524076" indent="0">
              <a:buNone/>
              <a:defRPr sz="1067"/>
            </a:lvl6pPr>
            <a:lvl7pPr marL="1828891" indent="0">
              <a:buNone/>
              <a:defRPr sz="1067"/>
            </a:lvl7pPr>
            <a:lvl8pPr marL="2133707" indent="0">
              <a:buNone/>
              <a:defRPr sz="1067"/>
            </a:lvl8pPr>
            <a:lvl9pPr marL="2438522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60899" y="3187387"/>
            <a:ext cx="2202235" cy="673413"/>
          </a:xfrm>
        </p:spPr>
        <p:txBody>
          <a:bodyPr anchor="t">
            <a:normAutofit/>
          </a:bodyPr>
          <a:lstStyle>
            <a:lvl1pPr marL="0" indent="0" algn="ctr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15532" y="2803213"/>
            <a:ext cx="2200454" cy="384175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467" b="0">
                <a:solidFill>
                  <a:schemeClr val="tx1"/>
                </a:solidFill>
              </a:defRPr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15532" y="1578062"/>
            <a:ext cx="2203285" cy="1016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067"/>
            </a:lvl1pPr>
            <a:lvl2pPr marL="304815" indent="0">
              <a:buNone/>
              <a:defRPr sz="1067"/>
            </a:lvl2pPr>
            <a:lvl3pPr marL="609630" indent="0">
              <a:buNone/>
              <a:defRPr sz="1067"/>
            </a:lvl3pPr>
            <a:lvl4pPr marL="914446" indent="0">
              <a:buNone/>
              <a:defRPr sz="1067"/>
            </a:lvl4pPr>
            <a:lvl5pPr marL="1219261" indent="0">
              <a:buNone/>
              <a:defRPr sz="1067"/>
            </a:lvl5pPr>
            <a:lvl6pPr marL="1524076" indent="0">
              <a:buNone/>
              <a:defRPr sz="1067"/>
            </a:lvl6pPr>
            <a:lvl7pPr marL="1828891" indent="0">
              <a:buNone/>
              <a:defRPr sz="1067"/>
            </a:lvl7pPr>
            <a:lvl8pPr marL="2133707" indent="0">
              <a:buNone/>
              <a:defRPr sz="1067"/>
            </a:lvl8pPr>
            <a:lvl9pPr marL="2438522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15449" y="3187386"/>
            <a:ext cx="2203369" cy="673414"/>
          </a:xfrm>
        </p:spPr>
        <p:txBody>
          <a:bodyPr anchor="t">
            <a:normAutofit/>
          </a:bodyPr>
          <a:lstStyle>
            <a:lvl1pPr marL="0" indent="0" algn="ctr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31873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09183" y="1578062"/>
            <a:ext cx="6909635" cy="22827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0244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16600" y="406401"/>
            <a:ext cx="1702217" cy="34543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09183" y="406401"/>
            <a:ext cx="5105816" cy="34543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0412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27228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471" y="406401"/>
            <a:ext cx="2570691" cy="1093256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7467" y="395111"/>
            <a:ext cx="3927473" cy="3465689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4471" y="1499657"/>
            <a:ext cx="2570691" cy="2361143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68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09183" y="1578062"/>
            <a:ext cx="6909217" cy="22827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02725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557" y="1287992"/>
            <a:ext cx="5731112" cy="1730307"/>
          </a:xfrm>
        </p:spPr>
        <p:txBody>
          <a:bodyPr anchor="b">
            <a:normAutofit/>
          </a:bodyPr>
          <a:lstStyle>
            <a:lvl1pPr algn="l">
              <a:defRPr sz="2933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1557" y="3018299"/>
            <a:ext cx="5731112" cy="1009276"/>
          </a:xfrm>
        </p:spPr>
        <p:txBody>
          <a:bodyPr anchor="t">
            <a:normAutofit/>
          </a:bodyPr>
          <a:lstStyle>
            <a:lvl1pPr marL="0" indent="0" algn="l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048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828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183" y="552376"/>
            <a:ext cx="6901168" cy="1824546"/>
          </a:xfrm>
        </p:spPr>
        <p:txBody>
          <a:bodyPr anchor="b">
            <a:normAutofit/>
          </a:bodyPr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183" y="2438305"/>
            <a:ext cx="6901168" cy="912122"/>
          </a:xfrm>
        </p:spPr>
        <p:txBody>
          <a:bodyPr>
            <a:normAutofit/>
          </a:bodyPr>
          <a:lstStyle>
            <a:lvl1pPr marL="0" indent="0" algn="ctr">
              <a:buNone/>
              <a:defRPr sz="1333">
                <a:solidFill>
                  <a:schemeClr val="bg1">
                    <a:lumMod val="50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5136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09184" y="412345"/>
            <a:ext cx="6909634" cy="10641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09183" y="1578062"/>
            <a:ext cx="3404017" cy="22827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114800" y="1578062"/>
            <a:ext cx="3403600" cy="22827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021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09184" y="412345"/>
            <a:ext cx="6909634" cy="10641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4219" y="1580679"/>
            <a:ext cx="3248983" cy="453329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1733" b="0">
                <a:solidFill>
                  <a:schemeClr val="tx1"/>
                </a:solidFill>
              </a:defRPr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09183" y="2034009"/>
            <a:ext cx="3404018" cy="18267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64282" y="1580679"/>
            <a:ext cx="3254536" cy="453329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1733" b="0">
                <a:solidFill>
                  <a:schemeClr val="tx1"/>
                </a:solidFill>
              </a:defRPr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114800" y="2034009"/>
            <a:ext cx="3403601" cy="18267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6992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7949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977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183" y="406400"/>
            <a:ext cx="2623792" cy="1348835"/>
          </a:xfrm>
        </p:spPr>
        <p:txBody>
          <a:bodyPr anchor="b"/>
          <a:lstStyle>
            <a:lvl1pPr algn="ctr"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385375" y="406401"/>
            <a:ext cx="4133442" cy="34543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183" y="1755235"/>
            <a:ext cx="2623793" cy="2105565"/>
          </a:xfrm>
        </p:spPr>
        <p:txBody>
          <a:bodyPr/>
          <a:lstStyle>
            <a:lvl1pPr marL="0" indent="0" algn="ctr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6961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183" y="406400"/>
            <a:ext cx="3956646" cy="1348836"/>
          </a:xfrm>
        </p:spPr>
        <p:txBody>
          <a:bodyPr anchor="b"/>
          <a:lstStyle>
            <a:lvl1pPr algn="ctr"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49869" y="406401"/>
            <a:ext cx="2170239" cy="34544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196" y="1755235"/>
            <a:ext cx="3956633" cy="2105565"/>
          </a:xfrm>
        </p:spPr>
        <p:txBody>
          <a:bodyPr/>
          <a:lstStyle>
            <a:lvl1pPr marL="0" indent="0" algn="ctr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3349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8128002" cy="457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184" y="412345"/>
            <a:ext cx="6909634" cy="10641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183" y="1578062"/>
            <a:ext cx="6909635" cy="2282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19158" y="3922184"/>
            <a:ext cx="1828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7">
                <a:solidFill>
                  <a:schemeClr val="tx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183" y="3922184"/>
            <a:ext cx="4448591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7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09341" y="3922184"/>
            <a:ext cx="509477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7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8514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80" r:id="rId2"/>
    <p:sldLayoutId id="2147484081" r:id="rId3"/>
    <p:sldLayoutId id="2147484082" r:id="rId4"/>
    <p:sldLayoutId id="2147484083" r:id="rId5"/>
    <p:sldLayoutId id="2147484084" r:id="rId6"/>
    <p:sldLayoutId id="2147484085" r:id="rId7"/>
    <p:sldLayoutId id="2147484086" r:id="rId8"/>
    <p:sldLayoutId id="2147484087" r:id="rId9"/>
    <p:sldLayoutId id="2147484088" r:id="rId10"/>
    <p:sldLayoutId id="2147484089" r:id="rId11"/>
    <p:sldLayoutId id="2147484090" r:id="rId12"/>
    <p:sldLayoutId id="2147484091" r:id="rId13"/>
    <p:sldLayoutId id="2147484092" r:id="rId14"/>
    <p:sldLayoutId id="2147484093" r:id="rId15"/>
    <p:sldLayoutId id="2147484094" r:id="rId16"/>
    <p:sldLayoutId id="2147484095" r:id="rId17"/>
    <p:sldLayoutId id="2147484096" r:id="rId18"/>
    <p:sldLayoutId id="2147484097" r:id="rId19"/>
    <p:sldLayoutId id="2147484098" r:id="rId20"/>
  </p:sldLayoutIdLst>
  <p:txStyles>
    <p:titleStyle>
      <a:lvl1pPr algn="ctr" defTabSz="609630" rtl="0" eaLnBrk="1" latinLnBrk="0" hangingPunct="1">
        <a:lnSpc>
          <a:spcPct val="90000"/>
        </a:lnSpc>
        <a:spcBef>
          <a:spcPct val="0"/>
        </a:spcBef>
        <a:buNone/>
        <a:defRPr sz="24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120000"/>
        </a:lnSpc>
        <a:spcBef>
          <a:spcPts val="667"/>
        </a:spcBef>
        <a:buClr>
          <a:schemeClr val="tx1"/>
        </a:buClr>
        <a:buFont typeface="Arial" panose="020B0604020202020204" pitchFamily="34" charset="0"/>
        <a:buChar char="•"/>
        <a:defRPr sz="13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120000"/>
        </a:lnSpc>
        <a:spcBef>
          <a:spcPts val="333"/>
        </a:spcBef>
        <a:buClr>
          <a:schemeClr val="tx1"/>
        </a:buClr>
        <a:buFont typeface="Arial" panose="020B0604020202020204" pitchFamily="34" charset="0"/>
        <a:buChar char="•"/>
        <a:defRPr sz="12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120000"/>
        </a:lnSpc>
        <a:spcBef>
          <a:spcPts val="333"/>
        </a:spcBef>
        <a:buClr>
          <a:schemeClr val="tx1"/>
        </a:buClr>
        <a:buFont typeface="Arial" panose="020B0604020202020204" pitchFamily="34" charset="0"/>
        <a:buChar char="•"/>
        <a:defRPr sz="10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120000"/>
        </a:lnSpc>
        <a:spcBef>
          <a:spcPts val="333"/>
        </a:spcBef>
        <a:buClr>
          <a:schemeClr val="tx1"/>
        </a:buClr>
        <a:buFont typeface="Arial" panose="020B0604020202020204" pitchFamily="34" charset="0"/>
        <a:buChar char="•"/>
        <a:defRPr sz="9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120000"/>
        </a:lnSpc>
        <a:spcBef>
          <a:spcPts val="333"/>
        </a:spcBef>
        <a:buClr>
          <a:schemeClr val="tx1"/>
        </a:buClr>
        <a:buFont typeface="Arial" panose="020B0604020202020204" pitchFamily="34" charset="0"/>
        <a:buChar char="•"/>
        <a:defRPr sz="9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120000"/>
        </a:lnSpc>
        <a:spcBef>
          <a:spcPts val="333"/>
        </a:spcBef>
        <a:buClr>
          <a:schemeClr val="tx1"/>
        </a:buClr>
        <a:buFont typeface="Arial" panose="020B0604020202020204" pitchFamily="34" charset="0"/>
        <a:buChar char="•"/>
        <a:defRPr sz="9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120000"/>
        </a:lnSpc>
        <a:spcBef>
          <a:spcPts val="333"/>
        </a:spcBef>
        <a:buClr>
          <a:schemeClr val="tx1"/>
        </a:buClr>
        <a:buFont typeface="Arial" panose="020B0604020202020204" pitchFamily="34" charset="0"/>
        <a:buChar char="•"/>
        <a:defRPr sz="9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120000"/>
        </a:lnSpc>
        <a:spcBef>
          <a:spcPts val="333"/>
        </a:spcBef>
        <a:buClr>
          <a:schemeClr val="tx1"/>
        </a:buClr>
        <a:buFont typeface="Arial" panose="020B0604020202020204" pitchFamily="34" charset="0"/>
        <a:buChar char="•"/>
        <a:defRPr sz="9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120000"/>
        </a:lnSpc>
        <a:spcBef>
          <a:spcPts val="333"/>
        </a:spcBef>
        <a:buClr>
          <a:schemeClr val="tx1"/>
        </a:buClr>
        <a:buFont typeface="Arial" panose="020B0604020202020204" pitchFamily="34" charset="0"/>
        <a:buChar char="•"/>
        <a:defRPr sz="9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F6424-61DA-3792-997B-7579EE98C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Global Vision</a:t>
            </a:r>
            <a:b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A876D009-146F-A0F8-0102-02DF915E69CC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07585" y="2022333"/>
            <a:ext cx="3168015" cy="1254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A4B08E-BF23-2A91-60C7-C8C61571DC4A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914400"/>
            <a:ext cx="4826000" cy="3581400"/>
          </a:xfrm>
        </p:spPr>
        <p:txBody>
          <a:bodyPr>
            <a:normAutofit lnSpcReduction="10000"/>
          </a:bodyPr>
          <a:lstStyle/>
          <a:p>
            <a:r>
              <a:rPr lang="en-US" sz="105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Promoting global hygiene:</a:t>
            </a:r>
          </a:p>
          <a:p>
            <a:r>
              <a:rPr lang="en-US" sz="105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 cost-effective, contactless water dispensing solution for households, offices, schools, and public spaces worldwide, minimizing the risk of contamination.</a:t>
            </a:r>
          </a:p>
          <a:p>
            <a:r>
              <a:rPr lang="en-US" sz="105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 during global crises (e.g., COVID-19 pandemic)</a:t>
            </a:r>
            <a:r>
              <a:rPr lang="en-US" sz="105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105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the COVID-19 crisis, touchless systems like this water dispenser became essential in r</a:t>
            </a:r>
            <a:r>
              <a:rPr lang="en-US" sz="105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educing physical contact</a:t>
            </a:r>
            <a:r>
              <a:rPr lang="en-US" sz="105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preventing virus transmission in high-traffic areas.</a:t>
            </a:r>
          </a:p>
          <a:p>
            <a:r>
              <a:rPr lang="en-US" sz="105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spaces</a:t>
            </a:r>
            <a:r>
              <a:rPr lang="en-US" sz="105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such as hospitals, offices, airports, and schools benefited from the dispenser by reducing the need for human interaction at water points, improving safety.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Sustainability and resource conservation</a:t>
            </a:r>
            <a:r>
              <a:rPr lang="en-US" sz="105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Contribute to </a:t>
            </a:r>
            <a:r>
              <a:rPr lang="en-US" sz="105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water conservation</a:t>
            </a:r>
            <a:r>
              <a:rPr lang="en-US" sz="105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minimizing waste and improving the efficiency of water use.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Align with global sustainability goals, promoting eco-friendly practices in water usage.</a:t>
            </a:r>
          </a:p>
          <a:p>
            <a:endParaRPr lang="en-IN" sz="1050" cap="none" dirty="0"/>
          </a:p>
        </p:txBody>
      </p:sp>
      <p:pic>
        <p:nvPicPr>
          <p:cNvPr id="7178" name="Picture 10">
            <a:extLst>
              <a:ext uri="{FF2B5EF4-FFF2-40B4-BE49-F238E27FC236}">
                <a16:creationId xmlns:a16="http://schemas.microsoft.com/office/drawing/2014/main" id="{4A4457E0-441C-A51E-D09C-9842FFC68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6000" y="838200"/>
            <a:ext cx="3149600" cy="1140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>
            <a:extLst>
              <a:ext uri="{FF2B5EF4-FFF2-40B4-BE49-F238E27FC236}">
                <a16:creationId xmlns:a16="http://schemas.microsoft.com/office/drawing/2014/main" id="{04B523E9-C276-43A3-C25E-88D44BA97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6000" y="3320415"/>
            <a:ext cx="3149600" cy="1251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96935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A2ABF-2E73-47C4-8066-7D9E0335C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57" y="457200"/>
            <a:ext cx="5731112" cy="2561099"/>
          </a:xfrm>
        </p:spPr>
        <p:txBody>
          <a:bodyPr>
            <a:normAutofit/>
          </a:bodyPr>
          <a:lstStyle/>
          <a:p>
            <a:pPr algn="ctr"/>
            <a:r>
              <a:rPr lang="en-IN" sz="4800" dirty="0">
                <a:solidFill>
                  <a:srgbClr val="7030A0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     THANK YOU</a:t>
            </a:r>
            <a:br>
              <a:rPr lang="en-IN" sz="4800" dirty="0">
                <a:solidFill>
                  <a:srgbClr val="7030A0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</a:br>
            <a:endParaRPr lang="en-IN" sz="4800" dirty="0">
              <a:solidFill>
                <a:srgbClr val="7030A0"/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F474D-B84B-3F81-1E39-FED7B308A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0" y="2313074"/>
            <a:ext cx="3124200" cy="2106525"/>
          </a:xfrm>
          <a:prstGeom prst="rect">
            <a:avLst/>
          </a:prstGeom>
          <a:effectLst>
            <a:outerShdw blurRad="50800" dist="50800" dir="7200000" algn="ctr" rotWithShape="0">
              <a:srgbClr val="000000">
                <a:alpha val="43137"/>
              </a:srgbClr>
            </a:outerShdw>
            <a:softEdge rad="215900"/>
          </a:effectLst>
        </p:spPr>
      </p:pic>
    </p:spTree>
    <p:extLst>
      <p:ext uri="{BB962C8B-B14F-4D97-AF65-F5344CB8AC3E}">
        <p14:creationId xmlns:p14="http://schemas.microsoft.com/office/powerpoint/2010/main" val="375924970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D3527-3955-031C-7388-03733D7A9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184" y="711200"/>
            <a:ext cx="6909634" cy="660400"/>
          </a:xfrm>
        </p:spPr>
        <p:txBody>
          <a:bodyPr>
            <a:normAutofit/>
          </a:bodyPr>
          <a:lstStyle/>
          <a:p>
            <a:r>
              <a:rPr lang="en-IN" b="1" cap="none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DESCRIPTION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688D6F2-DCBE-3B64-A016-FC795217821B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It Is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smart, Arduino-based system for hygienic and contactless water dispensing.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It Works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Detects a hand or glass using an ultrasonic sensor.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Activates a servo motor to control the tap automatically.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Minimizes contamination risks through touch-free operation.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Reduces water wastage with precise control.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Powered via USB for ease of use and portability.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Ideal for homes, offices, schools, and public spaces.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224815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1369D-72FD-6E60-ADF1-7707304F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cap="none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COMPONENTS 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F5BEA-077B-3812-C96D-B0F6D3BE71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Arduino Uno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147DC9-C37E-FD7B-ABD8-230AAE0BD530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-1533493" y="2908679"/>
            <a:ext cx="2086112" cy="1888997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8F6B38-4CE6-2B46-567E-0719E75DFB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Ultrasonic Sensor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0F21E4-A1C0-BF82-49E4-7F1A10FD2DC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299311" y="2910475"/>
            <a:ext cx="1468728" cy="18695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7B026C9-92DA-6878-344B-88596DBF1F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Servo Motor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8FF6CE1-43CD-7A33-2B42-792801825D3F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6686504" y="3004888"/>
            <a:ext cx="877960" cy="1013148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EB98EAF-B3CF-5033-F282-3F43907FA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29" y="2208388"/>
            <a:ext cx="221932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590EFCAF-3225-B34C-DDCB-963B92D00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516" y="2208388"/>
            <a:ext cx="2134885" cy="169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43C48567-6C97-5205-A9A5-91E361DAC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000" y="2208388"/>
            <a:ext cx="2317570" cy="169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7044860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4187E-8167-D685-BAAA-F448E991E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Components Specifications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C3688-4286-DDE5-3C07-B6141FE4D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0940" y="1676401"/>
            <a:ext cx="2131266" cy="452640"/>
          </a:xfrm>
        </p:spPr>
        <p:txBody>
          <a:bodyPr/>
          <a:lstStyle/>
          <a:p>
            <a:r>
              <a:rPr lang="en-IN" dirty="0"/>
              <a:t>Arduino Uno</a:t>
            </a: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61241714-C557-3241-EC87-F6F8B1DCDCDC}"/>
              </a:ext>
            </a:extLst>
          </p:cNvPr>
          <p:cNvSpPr>
            <a:spLocks noGrp="1" noChangeArrowheads="1"/>
          </p:cNvSpPr>
          <p:nvPr>
            <p:ph type="body" sz="half" idx="15"/>
          </p:nvPr>
        </p:nvSpPr>
        <p:spPr bwMode="auto">
          <a:xfrm>
            <a:off x="769969" y="2104043"/>
            <a:ext cx="2149948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Arduino UNO Features Used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Digital I/O Pins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Interface with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ultrasonic sensor and servo motor.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PWM Pins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Control servo motor for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tap operation.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USB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Used for programming and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powering the system.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Processing Power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Executes logic 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control dispensing based on sensor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input.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Arduino UNO serves as the central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controller for the project.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0435AD-4901-98FD-CEE5-E3F3148782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008481" y="1735668"/>
            <a:ext cx="2096920" cy="393372"/>
          </a:xfrm>
        </p:spPr>
        <p:txBody>
          <a:bodyPr/>
          <a:lstStyle/>
          <a:p>
            <a:r>
              <a:rPr lang="en-IN" dirty="0"/>
              <a:t>Ultrasonic Sensor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8B3D2E-05E0-149D-AE8A-DD484C1F3ED2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008481" y="1905000"/>
            <a:ext cx="2096920" cy="2113039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Voltage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5V DC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Range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2 cm to 400 cm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±0.3 cm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40 kHz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Angle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~15°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VCC, Trig, Echo, GND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Detects object distance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by emitting ultrasonic waves and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measuring the echo's return time.</a:t>
            </a:r>
          </a:p>
          <a:p>
            <a:endParaRPr lang="en-IN" sz="11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FFF7CF4-8CEF-759A-E0A4-D0FAB23D48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34961" y="1782975"/>
            <a:ext cx="2129979" cy="346065"/>
          </a:xfrm>
        </p:spPr>
        <p:txBody>
          <a:bodyPr/>
          <a:lstStyle/>
          <a:p>
            <a:r>
              <a:rPr lang="en-IN" dirty="0"/>
              <a:t>Servo Motor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39A64D3F-B879-5CF0-54B2-034D49C542EF}"/>
              </a:ext>
            </a:extLst>
          </p:cNvPr>
          <p:cNvSpPr>
            <a:spLocks noGrp="1" noChangeArrowheads="1"/>
          </p:cNvSpPr>
          <p:nvPr>
            <p:ph type="body" sz="half" idx="17"/>
          </p:nvPr>
        </p:nvSpPr>
        <p:spPr bwMode="auto">
          <a:xfrm>
            <a:off x="5257800" y="2057877"/>
            <a:ext cx="294503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Servo Motor (SG90) Specifications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Operating Voltage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4.8V to 6V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Torque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1.8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kg·cm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at 4.8V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0.1 seconds/60° rotation at 4.8V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Rotation Angle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0° to 180°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Weight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9 grams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Dimensions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22.2 mm × 11.8 mm × 31 mm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 Signal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PWM (Pulse Width Modulation)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 SG90 servo motor provides precise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angular movement, making it ideal for controlling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tap mechanism in the Automatic Water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Dispenser.</a:t>
            </a:r>
          </a:p>
        </p:txBody>
      </p:sp>
    </p:spTree>
    <p:extLst>
      <p:ext uri="{BB962C8B-B14F-4D97-AF65-F5344CB8AC3E}">
        <p14:creationId xmlns:p14="http://schemas.microsoft.com/office/powerpoint/2010/main" val="282068913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E27E9-15C7-C288-C367-E1A63B7F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Electronic Schematic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B23D56-DA49-2562-67E5-DBD5CE4DF06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504" y="1577975"/>
            <a:ext cx="4490991" cy="2282825"/>
          </a:xfrm>
        </p:spPr>
      </p:pic>
    </p:spTree>
    <p:extLst>
      <p:ext uri="{BB962C8B-B14F-4D97-AF65-F5344CB8AC3E}">
        <p14:creationId xmlns:p14="http://schemas.microsoft.com/office/powerpoint/2010/main" val="197923505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F9BE8-CDFD-8F8C-8C4A-84932B4D1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Arduino Program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10CCACE-EDE2-55E0-7B3A-8E126B139B1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44600" y="1219200"/>
            <a:ext cx="2438400" cy="31242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AFE83C-1DE1-D381-4950-C37909CCB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875" y="1143000"/>
            <a:ext cx="1713125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23786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CA124-51AB-F0CC-79F4-036EC059A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182880"/>
            <a:ext cx="7315200" cy="807720"/>
          </a:xfrm>
        </p:spPr>
        <p:txBody>
          <a:bodyPr>
            <a:normAutofit fontScale="90000"/>
          </a:bodyPr>
          <a:lstStyle/>
          <a:p>
            <a:pPr algn="ctr"/>
            <a:b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Video</a:t>
            </a:r>
            <a:b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0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A9B266-2560-1C49-A3AC-8FBD4A8E7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609600"/>
            <a:ext cx="3733800" cy="37338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973472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972A87C1-D23C-056A-C6E6-7AF502BB2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0" y="-23495"/>
            <a:ext cx="8128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4FAC52-7628-56C1-6292-DAE383F73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184" y="412750"/>
            <a:ext cx="6909634" cy="1187451"/>
          </a:xfrm>
        </p:spPr>
        <p:txBody>
          <a:bodyPr/>
          <a:lstStyle/>
          <a:p>
            <a:r>
              <a:rPr lang="en-IN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ADVANCEMENTS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98FA9-DB57-797A-78BF-D343F232FA1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183" y="1419225"/>
            <a:ext cx="6909217" cy="2441575"/>
          </a:xfrm>
        </p:spPr>
        <p:txBody>
          <a:bodyPr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Smart Technologies: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smart home systems (e.g., Alexa, Google Assistant) for remote control and monitoring.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water usage tracking and alerts via mobile apps or IoT platforms.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Sustainability Features: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Adding a water flow sensor to measure and optimize water dispensed, reducing wastage.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Solar-powered systems for off-grid operation, making the dispenser suitable for rural or remote areas.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 and Machine Learning: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AI-driven optimization to predict water usage patterns and automate dispensing based on user habits.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analytics for efficient water consumption tracking and management, especially in high-traffic areas.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Multifunctional Applications: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Expand functionality to dispense other fluids such as hand sanitizers or soap in public spaces, improving hygiene in multiple areas.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253316875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217</TotalTime>
  <Words>594</Words>
  <Application>Microsoft Office PowerPoint</Application>
  <PresentationFormat>Custom</PresentationFormat>
  <Paragraphs>82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Algerian</vt:lpstr>
      <vt:lpstr>Arial</vt:lpstr>
      <vt:lpstr>Calibri</vt:lpstr>
      <vt:lpstr>Times New Roman</vt:lpstr>
      <vt:lpstr>Tw Cen MT</vt:lpstr>
      <vt:lpstr>Droplet</vt:lpstr>
      <vt:lpstr>PowerPoint Presentation</vt:lpstr>
      <vt:lpstr>PowerPoint Presentation</vt:lpstr>
      <vt:lpstr>PROJECT DESCRIPTION</vt:lpstr>
      <vt:lpstr>COMPONENTS USED</vt:lpstr>
      <vt:lpstr>Components Specifications</vt:lpstr>
      <vt:lpstr>Electronic Schematic</vt:lpstr>
      <vt:lpstr>Arduino Program</vt:lpstr>
      <vt:lpstr>  Testing Video    </vt:lpstr>
      <vt:lpstr>FUTURE ADVANCEMENTS</vt:lpstr>
      <vt:lpstr>Global Vision   </vt:lpstr>
      <vt:lpstr>PowerPoint Presentation</vt:lpstr>
      <vt:lpstr>     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Ghanshyam Chaudhary</dc:creator>
  <cp:lastModifiedBy>Ghanshyam Chaudhary</cp:lastModifiedBy>
  <cp:revision>11</cp:revision>
  <dcterms:created xsi:type="dcterms:W3CDTF">2024-11-09T17:49:42Z</dcterms:created>
  <dcterms:modified xsi:type="dcterms:W3CDTF">2024-11-21T16:21:19Z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2024-11-09T00:00:00Z</vt:filetime>
  </property>
  <property fmtid="{D5CDD505-2E9C-101B-9397-08002B2CF9AE}" pid="3" name="LastSaved">
    <vt:filetime>2024-11-09T00:00:00Z</vt:filetime>
  </property>
</Properties>
</file>